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0" r:id="rId4"/>
    <p:sldId id="261" r:id="rId5"/>
    <p:sldId id="258"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7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385DD-1A26-4AFD-A98C-D5759560D7A2}" type="datetimeFigureOut">
              <a:rPr lang="el-GR" smtClean="0"/>
              <a:pPr/>
              <a:t>26/8/2012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24D81-C5F1-4539-B9AF-54D5DBF1D55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5C24D81-C5F1-4539-B9AF-54D5DBF1D552}"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5C24D81-C5F1-4539-B9AF-54D5DBF1D55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5C24D81-C5F1-4539-B9AF-54D5DBF1D55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5C24D81-C5F1-4539-B9AF-54D5DBF1D55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5C24D81-C5F1-4539-B9AF-54D5DBF1D552}"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272A609-E0FB-4727-BC15-E988754FC78D}" type="datetimeFigureOut">
              <a:rPr lang="el-GR" smtClean="0"/>
              <a:pPr/>
              <a:t>26/8/2012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4F08CB0-5F68-4CBD-AB2C-7568BA3A052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2A609-E0FB-4727-BC15-E988754FC78D}" type="datetimeFigureOut">
              <a:rPr lang="el-GR" smtClean="0"/>
              <a:pPr/>
              <a:t>26/8/2012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08CB0-5F68-4CBD-AB2C-7568BA3A052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332657"/>
            <a:ext cx="7918648" cy="576064"/>
          </a:xfrm>
        </p:spPr>
        <p:txBody>
          <a:bodyPr>
            <a:normAutofit fontScale="90000"/>
          </a:bodyPr>
          <a:lstStyle/>
          <a:p>
            <a:r>
              <a:rPr lang="en-US" dirty="0" smtClean="0"/>
              <a:t>Environmental Profile of Greece </a:t>
            </a:r>
            <a:endParaRPr lang="el-GR" dirty="0"/>
          </a:p>
        </p:txBody>
      </p:sp>
      <p:pic>
        <p:nvPicPr>
          <p:cNvPr id="15362" name="Picture 2" descr="http://3.bp.blogspot.com/-aarOSePnYWg/T2P4ILQxaOI/AAAAAAAAA7A/rrinn8Cy0m4/s1600/Greece%2Bfrom%2Bsatellite.jpg"/>
          <p:cNvPicPr>
            <a:picLocks noChangeAspect="1" noChangeArrowheads="1"/>
          </p:cNvPicPr>
          <p:nvPr/>
        </p:nvPicPr>
        <p:blipFill>
          <a:blip r:embed="rId3" cstate="print"/>
          <a:srcRect/>
          <a:stretch>
            <a:fillRect/>
          </a:stretch>
        </p:blipFill>
        <p:spPr bwMode="auto">
          <a:xfrm>
            <a:off x="827584" y="836712"/>
            <a:ext cx="7776864" cy="55626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27984" y="274638"/>
            <a:ext cx="4258816" cy="850106"/>
          </a:xfrm>
        </p:spPr>
        <p:txBody>
          <a:bodyPr/>
          <a:lstStyle/>
          <a:p>
            <a:r>
              <a:rPr lang="en-US" dirty="0" smtClean="0">
                <a:solidFill>
                  <a:srgbClr val="002060"/>
                </a:solidFill>
              </a:rPr>
              <a:t>Basic Information</a:t>
            </a:r>
            <a:endParaRPr lang="el-GR" dirty="0">
              <a:solidFill>
                <a:srgbClr val="002060"/>
              </a:solidFill>
            </a:endParaRPr>
          </a:p>
        </p:txBody>
      </p:sp>
      <p:sp>
        <p:nvSpPr>
          <p:cNvPr id="3" name="2 - Θέση περιεχομένου"/>
          <p:cNvSpPr>
            <a:spLocks noGrp="1"/>
          </p:cNvSpPr>
          <p:nvPr>
            <p:ph sz="half" idx="1"/>
          </p:nvPr>
        </p:nvSpPr>
        <p:spPr>
          <a:xfrm>
            <a:off x="251520" y="548680"/>
            <a:ext cx="4244280" cy="6120680"/>
          </a:xfrm>
        </p:spPr>
        <p:txBody>
          <a:bodyPr>
            <a:normAutofit fontScale="77500" lnSpcReduction="20000"/>
          </a:bodyPr>
          <a:lstStyle/>
          <a:p>
            <a:r>
              <a:rPr lang="en-US" dirty="0" smtClean="0"/>
              <a:t>Hellas is a small sea  state only 131,990</a:t>
            </a:r>
            <a:r>
              <a:rPr lang="en-US" dirty="0"/>
              <a:t> km</a:t>
            </a:r>
            <a:r>
              <a:rPr lang="en-US" baseline="30000" dirty="0"/>
              <a:t>2</a:t>
            </a:r>
            <a:r>
              <a:rPr lang="en-US" dirty="0"/>
              <a:t> </a:t>
            </a:r>
            <a:r>
              <a:rPr lang="en-US" dirty="0" smtClean="0"/>
              <a:t>(96</a:t>
            </a:r>
            <a:r>
              <a:rPr lang="en-US" baseline="30000" dirty="0" smtClean="0"/>
              <a:t>th</a:t>
            </a:r>
            <a:r>
              <a:rPr lang="en-US" dirty="0" smtClean="0"/>
              <a:t> in international  category as it concerns the total area) of the Mediterranean Sea.</a:t>
            </a:r>
          </a:p>
          <a:p>
            <a:r>
              <a:rPr lang="en-US" dirty="0" smtClean="0"/>
              <a:t>Greece has land borders with Albania, former Yugoslavia Republic of Macedonia, and Bulgaria to the north, with Cyprus and Turkey in the east, with Italy to the west  and with Egypt and Libya to the south.</a:t>
            </a:r>
          </a:p>
          <a:p>
            <a:r>
              <a:rPr lang="en-US" dirty="0" smtClean="0"/>
              <a:t>Has the 11 longest coastline in the world (13,676 km) with a significant huge number of island (more than 1,400)</a:t>
            </a:r>
          </a:p>
          <a:p>
            <a:r>
              <a:rPr lang="en-US" dirty="0" smtClean="0"/>
              <a:t>Only 8% of it land consists of mountainous, of which Mount Olympus is the highest (2,917 meters)</a:t>
            </a:r>
          </a:p>
          <a:p>
            <a:endParaRPr lang="el-GR" dirty="0"/>
          </a:p>
        </p:txBody>
      </p:sp>
      <p:pic>
        <p:nvPicPr>
          <p:cNvPr id="21506" name="Picture 2" descr="http://www.greece-map.net/images/greece-map.gif"/>
          <p:cNvPicPr>
            <a:picLocks noChangeAspect="1" noChangeArrowheads="1"/>
          </p:cNvPicPr>
          <p:nvPr/>
        </p:nvPicPr>
        <p:blipFill>
          <a:blip r:embed="rId3" cstate="print"/>
          <a:srcRect/>
          <a:stretch>
            <a:fillRect/>
          </a:stretch>
        </p:blipFill>
        <p:spPr bwMode="auto">
          <a:xfrm>
            <a:off x="4499992" y="1340768"/>
            <a:ext cx="4176464" cy="47525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Biodiversity Paradise …</a:t>
            </a:r>
            <a:endParaRPr lang="el-GR" dirty="0"/>
          </a:p>
        </p:txBody>
      </p:sp>
      <p:sp>
        <p:nvSpPr>
          <p:cNvPr id="3" name="2 - Θέση περιεχομένου"/>
          <p:cNvSpPr>
            <a:spLocks noGrp="1"/>
          </p:cNvSpPr>
          <p:nvPr>
            <p:ph sz="half" idx="1"/>
          </p:nvPr>
        </p:nvSpPr>
        <p:spPr>
          <a:xfrm>
            <a:off x="457200" y="1600201"/>
            <a:ext cx="4038600" cy="3989040"/>
          </a:xfrm>
        </p:spPr>
        <p:txBody>
          <a:bodyPr>
            <a:normAutofit fontScale="77500" lnSpcReduction="20000"/>
          </a:bodyPr>
          <a:lstStyle/>
          <a:p>
            <a:r>
              <a:rPr lang="en-US" dirty="0" smtClean="0"/>
              <a:t>According to European Environmental Agency Greece is </a:t>
            </a:r>
            <a:r>
              <a:rPr lang="en-US" dirty="0"/>
              <a:t>in a biodiversity ’hot spot’ region, with more than 1 500 endemic species and more than 70 % habitat loss in historic times (EEA, 2007), hosting a notable biodiversity, while its flora and diversity in certain animal groups (e.g. birds, reptiles, terrestrial mollusks, isopods) is amongst the highest in Europe and the Mediterranean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 </a:t>
            </a:r>
            <a:r>
              <a:rPr lang="en-US" dirty="0" smtClean="0"/>
              <a:t> but highly </a:t>
            </a:r>
            <a:r>
              <a:rPr lang="en-US" dirty="0" smtClean="0"/>
              <a:t>threatened. </a:t>
            </a:r>
            <a:endParaRPr lang="el-GR" dirty="0"/>
          </a:p>
        </p:txBody>
      </p:sp>
      <p:sp>
        <p:nvSpPr>
          <p:cNvPr id="3" name="2 - Θέση περιεχομένου"/>
          <p:cNvSpPr>
            <a:spLocks noGrp="1"/>
          </p:cNvSpPr>
          <p:nvPr>
            <p:ph sz="half" idx="1"/>
          </p:nvPr>
        </p:nvSpPr>
        <p:spPr>
          <a:xfrm>
            <a:off x="179512" y="1268760"/>
            <a:ext cx="3672408" cy="5256584"/>
          </a:xfrm>
        </p:spPr>
        <p:txBody>
          <a:bodyPr>
            <a:normAutofit fontScale="70000" lnSpcReduction="20000"/>
          </a:bodyPr>
          <a:lstStyle/>
          <a:p>
            <a:r>
              <a:rPr lang="en-US" dirty="0"/>
              <a:t>Nature protection needs in Greece arise from urban sprawl, infrastructure development, over-exploitation of species and natural resources, pollution, </a:t>
            </a:r>
            <a:r>
              <a:rPr lang="en-US" dirty="0" err="1"/>
              <a:t>eutrophication</a:t>
            </a:r>
            <a:r>
              <a:rPr lang="en-US" dirty="0"/>
              <a:t>, desertification, intensive agriculture in the </a:t>
            </a:r>
            <a:r>
              <a:rPr lang="en-US" dirty="0" smtClean="0"/>
              <a:t>lowlands </a:t>
            </a:r>
            <a:r>
              <a:rPr lang="en-US" dirty="0"/>
              <a:t>and land abandonment in more remote regions, often of high nature value. In coastal areas, the uncontrolled expansion of tourism and/or illegal fishing activities, the invasion of aquatic alien species due to rising sea temperature constitute additional factors threatening our ecosystem biological functions and processes.</a:t>
            </a:r>
            <a:endParaRPr lang="el-GR" dirty="0"/>
          </a:p>
        </p:txBody>
      </p:sp>
      <p:pic>
        <p:nvPicPr>
          <p:cNvPr id="23554" name="Picture 2" descr="SOER-Map_6-3_ID-1185_Main drought events-new.eps"/>
          <p:cNvPicPr>
            <a:picLocks noChangeAspect="1" noChangeArrowheads="1"/>
          </p:cNvPicPr>
          <p:nvPr/>
        </p:nvPicPr>
        <p:blipFill>
          <a:blip r:embed="rId3" cstate="print"/>
          <a:srcRect/>
          <a:stretch>
            <a:fillRect/>
          </a:stretch>
        </p:blipFill>
        <p:spPr bwMode="auto">
          <a:xfrm>
            <a:off x="3851920" y="1340768"/>
            <a:ext cx="4972050" cy="48577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706090"/>
          </a:xfrm>
        </p:spPr>
        <p:txBody>
          <a:bodyPr>
            <a:normAutofit fontScale="90000"/>
          </a:bodyPr>
          <a:lstStyle/>
          <a:p>
            <a:r>
              <a:rPr lang="en-US" b="1" dirty="0" smtClean="0"/>
              <a:t/>
            </a:r>
            <a:br>
              <a:rPr lang="en-US" b="1" dirty="0" smtClean="0"/>
            </a:br>
            <a:r>
              <a:rPr lang="en-US" b="1" dirty="0" smtClean="0">
                <a:solidFill>
                  <a:srgbClr val="002060"/>
                </a:solidFill>
              </a:rPr>
              <a:t>The Island </a:t>
            </a:r>
            <a:r>
              <a:rPr lang="en-US" b="1" dirty="0">
                <a:solidFill>
                  <a:srgbClr val="002060"/>
                </a:solidFill>
              </a:rPr>
              <a:t>of </a:t>
            </a:r>
            <a:r>
              <a:rPr lang="en-US" b="1" dirty="0" err="1">
                <a:solidFill>
                  <a:srgbClr val="002060"/>
                </a:solidFill>
              </a:rPr>
              <a:t>Milos</a:t>
            </a:r>
            <a:r>
              <a:rPr lang="en-US" b="1" dirty="0"/>
              <a:t/>
            </a:r>
            <a:br>
              <a:rPr lang="en-US" b="1" dirty="0"/>
            </a:br>
            <a:endParaRPr lang="el-GR" dirty="0"/>
          </a:p>
        </p:txBody>
      </p:sp>
      <p:sp>
        <p:nvSpPr>
          <p:cNvPr id="4" name="3 - Θέση περιεχομένου"/>
          <p:cNvSpPr>
            <a:spLocks noGrp="1"/>
          </p:cNvSpPr>
          <p:nvPr>
            <p:ph sz="half" idx="1"/>
          </p:nvPr>
        </p:nvSpPr>
        <p:spPr>
          <a:xfrm>
            <a:off x="251520" y="1196752"/>
            <a:ext cx="3744416" cy="5256584"/>
          </a:xfrm>
        </p:spPr>
        <p:txBody>
          <a:bodyPr>
            <a:normAutofit/>
          </a:bodyPr>
          <a:lstStyle/>
          <a:p>
            <a:r>
              <a:rPr lang="en-US" b="1" dirty="0"/>
              <a:t>There are about 30 sea arches around the Greek Island of </a:t>
            </a:r>
            <a:r>
              <a:rPr lang="en-US" b="1" dirty="0" err="1"/>
              <a:t>Milos</a:t>
            </a:r>
            <a:r>
              <a:rPr lang="en-US" b="1" dirty="0"/>
              <a:t>. Probably the most beautiful area is </a:t>
            </a:r>
            <a:r>
              <a:rPr lang="en-US" b="1" dirty="0" err="1"/>
              <a:t>Kleftico</a:t>
            </a:r>
            <a:r>
              <a:rPr lang="en-US" b="1" dirty="0"/>
              <a:t> in the southwest part of the island, containing numerous arches and sea tunnels accessible only by boat.</a:t>
            </a:r>
            <a:endParaRPr lang="el-GR" dirty="0"/>
          </a:p>
        </p:txBody>
      </p:sp>
      <p:pic>
        <p:nvPicPr>
          <p:cNvPr id="19460" name="Picture 4" descr="Greece - Milos - Kleftico"/>
          <p:cNvPicPr>
            <a:picLocks noChangeAspect="1" noChangeArrowheads="1"/>
          </p:cNvPicPr>
          <p:nvPr/>
        </p:nvPicPr>
        <p:blipFill>
          <a:blip r:embed="rId3" cstate="print"/>
          <a:srcRect/>
          <a:stretch>
            <a:fillRect/>
          </a:stretch>
        </p:blipFill>
        <p:spPr bwMode="auto">
          <a:xfrm>
            <a:off x="4139952" y="4005064"/>
            <a:ext cx="4608512" cy="2596817"/>
          </a:xfrm>
          <a:prstGeom prst="rect">
            <a:avLst/>
          </a:prstGeom>
          <a:noFill/>
        </p:spPr>
      </p:pic>
      <p:pic>
        <p:nvPicPr>
          <p:cNvPr id="19462" name="Picture 6" descr="http://4.bp.blogspot.com/-7jNxBRthN1U/TzFDuxipf6I/AAAAAAAAIpY/7wG0gMa2TwA/s1600/beuatiful%2Bplaces%2Bgreece%2Bcoolaristo%2B1.jpg"/>
          <p:cNvPicPr>
            <a:picLocks noChangeAspect="1" noChangeArrowheads="1"/>
          </p:cNvPicPr>
          <p:nvPr/>
        </p:nvPicPr>
        <p:blipFill>
          <a:blip r:embed="rId4" cstate="print"/>
          <a:srcRect/>
          <a:stretch>
            <a:fillRect/>
          </a:stretch>
        </p:blipFill>
        <p:spPr bwMode="auto">
          <a:xfrm>
            <a:off x="4139952" y="908720"/>
            <a:ext cx="4536504" cy="3030773"/>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79</Words>
  <Application>Microsoft Office PowerPoint</Application>
  <PresentationFormat>Προβολή στην οθόνη (4:3)</PresentationFormat>
  <Paragraphs>17</Paragraphs>
  <Slides>5</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Environmental Profile of Greece </vt:lpstr>
      <vt:lpstr>Basic Information</vt:lpstr>
      <vt:lpstr>Biodiversity Paradise …</vt:lpstr>
      <vt:lpstr>…  but highly threatened. </vt:lpstr>
      <vt:lpstr> The Island of Milos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Profile of Greece</dc:title>
  <dc:creator>Turbo-X</dc:creator>
  <cp:lastModifiedBy>Turbo-X</cp:lastModifiedBy>
  <cp:revision>5</cp:revision>
  <dcterms:created xsi:type="dcterms:W3CDTF">2012-08-25T22:47:51Z</dcterms:created>
  <dcterms:modified xsi:type="dcterms:W3CDTF">2012-08-26T10:31:15Z</dcterms:modified>
</cp:coreProperties>
</file>